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6" r:id="rId11"/>
    <p:sldId id="267" r:id="rId12"/>
    <p:sldId id="264" r:id="rId1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ED02BE4-075D-48FB-AAC9-41F92B46A6EC}" type="datetimeFigureOut">
              <a:rPr lang="ru-RU" smtClean="0"/>
              <a:t>07.12.2016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5594984-6DD0-423B-A49E-50D3E54A00A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918648" cy="216024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Показатели эффективности и качества деятельности библиотеки образовательной организации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3384375"/>
          </a:xfrm>
        </p:spPr>
        <p:txBody>
          <a:bodyPr/>
          <a:lstStyle/>
          <a:p>
            <a:pPr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«должна быть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только хранилищем книг,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и реальным информационным,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культурным и досуговым центром».</a:t>
            </a:r>
          </a:p>
          <a:p>
            <a:pPr algn="r"/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В.В.Путин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Президент Российской Федерации</a:t>
            </a:r>
          </a:p>
          <a:p>
            <a:pPr algn="r"/>
            <a:r>
              <a:rPr lang="ru-RU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(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Послания Федеральному Собранию Российской Федерации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i="1" dirty="0">
              <a:latin typeface="NewtonC-Italic"/>
            </a:endParaRPr>
          </a:p>
          <a:p>
            <a:pPr algn="l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26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апреля 2007 года</a:t>
            </a:r>
          </a:p>
        </p:txBody>
      </p:sp>
    </p:spTree>
    <p:extLst>
      <p:ext uri="{BB962C8B-B14F-4D97-AF65-F5344CB8AC3E}">
        <p14:creationId xmlns:p14="http://schemas.microsoft.com/office/powerpoint/2010/main" val="33054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40560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1. Читаемость (Ч) – интенсивность чтения – среднее число книг, выданных одному читателю в год.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 = В : А (где В – книговыдача за год А – число читателей за год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Средний показатель – 17-22</a:t>
            </a:r>
            <a:endParaRPr lang="ru-RU" b="1" u="sng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Посещаемость (Пос.) – активность посещения библиотеки, среднее количество посещений, приходящихся на одного читателя в год.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= П : А (где П – число посещений за год А – число читателей за год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Идеальный 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показатель –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18</a:t>
            </a:r>
            <a:endParaRPr lang="ru-RU" b="1" u="sng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00244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Формулы определения основных относительных показателей библиотечной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работы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70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424935" cy="4968552"/>
          </a:xfrm>
        </p:spPr>
        <p:txBody>
          <a:bodyPr>
            <a:noAutofit/>
          </a:bodyPr>
          <a:lstStyle/>
          <a:p>
            <a:pPr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Обращаемость (Об) – степень использования фонда. Среднее число книговыдач, приходящихся на единицу фонда.</a:t>
            </a:r>
            <a:endParaRPr lang="ru-RU" sz="19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Об = В : Ф (где В – книговыдача за год Ф - количество книг, значащихся на конец года (фонд). </a:t>
            </a:r>
            <a:r>
              <a:rPr lang="ru-RU" sz="19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Характеризует </a:t>
            </a: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степень использования книжного фонда. По данному показателю судят о соответствии книжного фонда интересам читателей</a:t>
            </a:r>
            <a:r>
              <a:rPr lang="ru-RU" sz="19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</a:p>
          <a:p>
            <a:pPr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1900" b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Средний показатель – 3 – </a:t>
            </a:r>
            <a:r>
              <a:rPr lang="ru-RU" sz="19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1,4</a:t>
            </a:r>
            <a:endParaRPr lang="ru-RU" sz="1900" b="1" u="sng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1900" b="1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</a:t>
            </a: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900" b="1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Книгообеспеченность</a:t>
            </a: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(К) – достаточность книжного фонда. Это среднее число книг, приходящихся на одного зарегистрированного читателя.</a:t>
            </a:r>
            <a:endParaRPr lang="ru-RU" sz="19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19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 = Ф : А (где Ф – фонд на конец года А – число читателей за год) </a:t>
            </a:r>
            <a:endParaRPr lang="ru-RU" sz="19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indent="0">
              <a:lnSpc>
                <a:spcPct val="115000"/>
              </a:lnSpc>
              <a:buClr>
                <a:srgbClr val="31B6FD"/>
              </a:buClr>
              <a:buNone/>
            </a:pPr>
            <a:r>
              <a:rPr lang="ru-RU" sz="1900" b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</a:t>
            </a:r>
            <a:r>
              <a:rPr lang="ru-RU" sz="19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идеале </a:t>
            </a:r>
            <a:r>
              <a:rPr lang="ru-RU" sz="1900" b="1" u="sng" dirty="0" err="1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книгообеспеченность</a:t>
            </a:r>
            <a:r>
              <a:rPr lang="ru-RU" sz="1900" b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900" b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8 – </a:t>
            </a:r>
            <a:r>
              <a:rPr lang="ru-RU" sz="1900" b="1" u="sng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10 - 12 </a:t>
            </a:r>
            <a:r>
              <a:rPr lang="ru-RU" sz="1900" b="1" u="sng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книг основного фонда на одного читателя. </a:t>
            </a:r>
            <a:endParaRPr lang="ru-RU" sz="1900" b="1" u="sng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8328"/>
            <a:ext cx="8147248" cy="10024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Формулы определения основных относительных показателей библиотечной работы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45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204864"/>
            <a:ext cx="7668840" cy="3921299"/>
          </a:xfrm>
        </p:spPr>
        <p:txBody>
          <a:bodyPr>
            <a:no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чет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мнений потребителей библиотечно-информационных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услуг: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- проведение социологических исследований (мониторинга) по проблемам качества и уровня библиотечно-информационного обслуживания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- опросы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 </a:t>
            </a: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др</a:t>
            </a:r>
            <a:r>
              <a:rPr lang="ru-RU" sz="2800" b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 </a:t>
            </a:r>
            <a:endParaRPr lang="ru-RU" sz="2800" b="1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Оценка </a:t>
            </a:r>
            <a:r>
              <a:rPr lang="ru-RU" sz="28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эффективности деятельности библиотеки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65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996952"/>
            <a:ext cx="8424935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концентрируют документальные источники образования на традиционных и</a:t>
            </a:r>
          </a:p>
          <a:p>
            <a:pPr marL="0" indent="0"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электронных носителях, в том числе – на сетевых, предоставляют доступ к</a:t>
            </a:r>
          </a:p>
          <a:p>
            <a:pPr marL="0" indent="0">
              <a:buNone/>
            </a:pPr>
            <a:r>
              <a:rPr lang="ru-RU" sz="1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внутрибиблиотечным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удаленным ресурсам образования;</a:t>
            </a:r>
          </a:p>
          <a:p>
            <a:pPr marL="0" indent="0"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приобщают школьников к чтению как основному виду познавательной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форме проведения досуга, содействуют сохранению и развитию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языка, как национального достояния и средства межнационального общения;</a:t>
            </a:r>
          </a:p>
          <a:p>
            <a:pPr marL="0" indent="0"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содействуют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получению навыков непрерывного самообразования школьников;</a:t>
            </a:r>
          </a:p>
          <a:p>
            <a:pPr marL="0" indent="0"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формируют информационную культуру личности, участвует в адаптации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школьников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условиям жизни в современном обществе, ориентированном на </a:t>
            </a:r>
            <a:r>
              <a:rPr 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 </a:t>
            </a: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знаниях;</a:t>
            </a:r>
          </a:p>
          <a:p>
            <a:pPr marL="0" indent="0"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способствуют формированию ответственной гражданской позиции школьников.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2232248"/>
          </a:xfrm>
        </p:spPr>
        <p:txBody>
          <a:bodyPr>
            <a:normAutofit fontScale="90000"/>
          </a:bodyPr>
          <a:lstStyle/>
          <a:p>
            <a:pPr algn="r"/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МИССИЯ РОССИЙСКИХ ШКОЛЬНЫХ БИБЛИОТЕК</a:t>
            </a:r>
            <a:b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НЕОТЪЕМЛЕМОЙ ЧАСТИ ОТЕЧЕСТВЕННОЙ СИСТЕМЫ</a:t>
            </a:r>
            <a:b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b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(из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МАНИФЕСТА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школьных библиотек Российской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Федерации)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принят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I съезде школьных библиотекарей Российской Федерации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1—4 июля 2007</a:t>
            </a:r>
            <a:b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Пушкинские горы</a:t>
            </a:r>
            <a:r>
              <a:rPr lang="ru-RU" sz="2000" dirty="0">
                <a:solidFill>
                  <a:schemeClr val="tx1"/>
                </a:solidFill>
                <a:latin typeface="NewtonC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NewtonC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3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352928" cy="43924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реализация информационного обеспечения образовательного процесса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содействие осуществлению непрерывного образования учащихся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учителей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содействие развитию творческих способностей школьников,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формированию духовно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богатой,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нравственно здоровой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организация библиотечного обслуживания всех членов школьного сообщества независимо от возраста, расы, пола, вероисповедания, национальности, языка,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профессионального или общественного положения;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обеспечение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ориентации и организация доступа к местным, региональным, национальным или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глобальным информационным ресурсам;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организация информационной подготовки школьников, включая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навыкам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поиска, извлечении, критического анализа и самостоятельного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 для удовлетворения многообразных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информационных потребностей           (приобретение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знаний, досуг и т. п.);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интеграция усилий педагогического коллектива и родительского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сообщества в области приобщения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чтению и руководства чтением школьников,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закрепление у школьников потребности и привычки к чтению</a:t>
            </a: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учебе 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пользованию библиотеками на протяжении всей жизни.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363272" cy="129614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ШКОЛЬНОЙ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5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8136903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формирование фондов;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оказание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библиотечно-информационных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 и услуг дополнительного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организация взаимодействия с педагогическим коллективом по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формированию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информационной грамотности, информационного мировоззрения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информационной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культуры школьников как обязательного условия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течение всей жизни;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содействие в реализации Национальной программы поддержки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развития чтения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организация в различных формах пропаганды книги и чтения,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 числе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основанных на использовании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информационно-коммуникационных технологий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координация деятельности с широким кругом социальных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партнеров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первую очередь, с детскими библиотеками, приобщение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родительской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общественности к ценностям семейного чтения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ШКОЛЬНОЙ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БИБЛИОТЕКИ</a:t>
            </a:r>
            <a:r>
              <a:rPr lang="ru-RU" b="1" dirty="0">
                <a:latin typeface="NewtonC-Bold"/>
              </a:rPr>
              <a:t/>
            </a:r>
            <a:br>
              <a:rPr lang="ru-RU" b="1" dirty="0">
                <a:latin typeface="NewtonC-Bold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23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0"/>
            <a:ext cx="8424936" cy="4536504"/>
          </a:xfrm>
        </p:spPr>
        <p:txBody>
          <a:bodyPr>
            <a:noAutofit/>
          </a:bodyPr>
          <a:lstStyle/>
          <a:p>
            <a:pPr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определение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миссии библиотеки и основной группы пользователей;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выявление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существующих и предполагаемых потребностей пользователей;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установление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долгосрочных целей и краткосрочных задач;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создание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адекватных потребностям услуг;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предоставление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этих услуг на максимально возможном высоком уровне;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измерение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эффективности работы и ее сопоставление с поставленными целями;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создание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условий для постоянного повышения эффективности работы; 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создание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атмосферы внимания к потребностям и запросам пользователя и обеспечение высокого качества обслуживания. </a:t>
            </a: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512168"/>
          </a:xfrm>
        </p:spPr>
        <p:txBody>
          <a:bodyPr>
            <a:noAutofit/>
          </a:bodyPr>
          <a:lstStyle/>
          <a:p>
            <a:pPr marL="274320" lvl="0" indent="450215">
              <a:spcBef>
                <a:spcPct val="20000"/>
              </a:spcBef>
            </a:pPr>
            <a:r>
              <a:rPr lang="ru-RU" sz="36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073E87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Содержание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работ по управлению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качеством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(определено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+mn-cs"/>
              </a:rPr>
              <a:t>в 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  <a:cs typeface="+mn-cs"/>
              </a:rPr>
              <a:t>разработанном ИФЛА Международном руководстве по измерению эффективности работы </a:t>
            </a:r>
            <a:r>
              <a:rPr lang="ru-RU" sz="2400" b="1" dirty="0" smtClean="0">
                <a:solidFill>
                  <a:schemeClr val="tx1"/>
                </a:solidFill>
                <a:latin typeface="Times New Roman"/>
                <a:ea typeface="Times New Roman"/>
                <a:cs typeface="+mn-cs"/>
              </a:rPr>
              <a:t>библиотек):</a:t>
            </a:r>
            <a: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400" b="1" dirty="0">
                <a:solidFill>
                  <a:schemeClr val="tx1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4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73E87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2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348880"/>
            <a:ext cx="8352927" cy="4248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Эффективность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– это уровень 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Times New Roman"/>
              </a:rPr>
              <a:t>достижения библиотекой целей ее 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функционирования (индикатор 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Times New Roman"/>
              </a:rPr>
              <a:t>эффективности работы – количественный показатель, используемый для оценки и сравнения эффективности библиотеки в выполнении ею поставленных 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задач).</a:t>
            </a:r>
          </a:p>
          <a:p>
            <a:pPr marL="0" indent="0"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</a:rPr>
              <a:t>К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ачество 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Times New Roman"/>
              </a:rPr>
              <a:t>– 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это составляющее 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Times New Roman"/>
              </a:rPr>
              <a:t>эффективности, характеризующая степень удовлетворения запросов пользователей и комфортность обслуживания. </a:t>
            </a:r>
            <a:endParaRPr lang="ru-RU" sz="3200" dirty="0">
              <a:solidFill>
                <a:schemeClr val="tx1"/>
              </a:solidFill>
              <a:latin typeface="NewtonC"/>
              <a:cs typeface="Traditional Arabic" pitchFamily="18" charset="-7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172819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ЭФФЕКТИВНОСТИ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КАЧЕСТВА ДЕЯТЕЛЬНОСТИ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ШКОЛЬНОЙ БИБЛИОТЕКИ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21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2276872"/>
            <a:ext cx="7524824" cy="3849291"/>
          </a:xfrm>
        </p:spPr>
        <p:txBody>
          <a:bodyPr>
            <a:normAutofit fontScale="92500" lnSpcReduction="20000"/>
          </a:bodyPr>
          <a:lstStyle/>
          <a:p>
            <a:pPr indent="0">
              <a:buNone/>
            </a:pP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библиотечные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технологии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(ресурсы, процессы, продукты и услуги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</a:t>
            </a:r>
          </a:p>
          <a:p>
            <a:pPr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библиотечное обслуживание 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(полнота, оперативность, точная удовлетворения запросов, культура обслуживания)</a:t>
            </a:r>
          </a:p>
          <a:p>
            <a:pPr indent="0"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-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библиотечная </a:t>
            </a: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деятельность в целом 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3000" dirty="0" err="1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книгообеспеченность</a:t>
            </a:r>
            <a:r>
              <a:rPr lang="ru-RU" sz="3000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обращаемость фонда, читаемость, обращаемость и др.). 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 </a:t>
            </a:r>
            <a:endParaRPr lang="ru-RU" sz="30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10081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/>
                <a:ea typeface="Times New Roman"/>
                <a:cs typeface="+mn-cs"/>
              </a:rPr>
              <a:t>Объекты оценки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91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1" y="2204864"/>
            <a:ext cx="8136905" cy="4320480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1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Количество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пользователей библиотек (чел.) и изменение их численности по сравнению с прошлым годом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(%) </a:t>
            </a:r>
            <a:endParaRPr lang="ru-RU" sz="19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2.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Количество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книговыдач (экз.) и изменение их численности по сравнению с прошлым годом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(%) </a:t>
            </a:r>
            <a:endParaRPr lang="ru-RU" sz="19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3.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Количество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посещений (чел.) и изменение их численности по сравнению с прошлым годом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(%) </a:t>
            </a:r>
            <a:endParaRPr lang="ru-RU" sz="19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4.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Охват услугами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библиотек (% посетителей библиотек от общей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численности)</a:t>
            </a:r>
            <a:endParaRPr lang="ru-RU" sz="19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5.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Число </a:t>
            </a:r>
            <a:r>
              <a:rPr lang="ru-RU" sz="19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мероприятий, проведенных библиотекой за год (ед.) и их средняя </a:t>
            </a:r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посещаемость</a:t>
            </a:r>
            <a:endParaRPr lang="ru-RU" sz="19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274320" lvl="0" indent="450215">
              <a:lnSpc>
                <a:spcPct val="115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Измеряемые показатели </a:t>
            </a:r>
            <a:r>
              <a:rPr lang="ru-RU" sz="3200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социальной эффективности деятельности </a:t>
            </a:r>
            <a:r>
              <a:rPr lang="ru-RU" sz="3200" b="1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библиотек </a:t>
            </a:r>
            <a:endParaRPr lang="ru-RU" sz="32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492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Читаемость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Посещаемость</a:t>
            </a: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бращаемость фонда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b="1" dirty="0" err="1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Книгобеспеченность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32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19256" cy="1368152"/>
          </a:xfrm>
        </p:spPr>
        <p:txBody>
          <a:bodyPr>
            <a:noAutofit/>
          </a:bodyPr>
          <a:lstStyle/>
          <a:p>
            <a:pPr marL="274320" lvl="0" indent="450215">
              <a:lnSpc>
                <a:spcPct val="115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Основные показатели работы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2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4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613</TotalTime>
  <Words>872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Показатели эффективности и качества деятельности библиотеки образовательной организации</vt:lpstr>
      <vt:lpstr>МИССИЯ РОССИЙСКИХ ШКОЛЬНЫХ БИБЛИОТЕК КАК НЕОТЪЕМЛЕМОЙ ЧАСТИ ОТЕЧЕСТВЕННОЙ СИСТЕМЫ ОБРАЗОВАНИЯ (из МАНИФЕСТА школьных библиотек Российской Федерации) ПРОЕКТ принят на I съезде школьных библиотекарей Российской Федерации 1—4 июля 2007 Пушкинские горы </vt:lpstr>
      <vt:lpstr>ЦЕЛИ ШКОЛЬНОЙ БИБЛИОТЕКИ</vt:lpstr>
      <vt:lpstr>ЗАДАЧИ ШКОЛЬНОЙ БИБЛИОТЕКИ </vt:lpstr>
      <vt:lpstr> Содержание работ по управлению качеством  (определено в разработанном ИФЛА Международном руководстве по измерению эффективности работы библиотек):     </vt:lpstr>
      <vt:lpstr>ОЦЕНКА ЭФФЕКТИВНОСТИ И КАЧЕСТВА ДЕЯТЕЛЬНОСТИ ШКОЛЬНОЙ БИБЛИОТЕКИ</vt:lpstr>
      <vt:lpstr>Объекты оценки</vt:lpstr>
      <vt:lpstr>Измеряемые показатели социальной эффективности деятельности библиотек </vt:lpstr>
      <vt:lpstr>Основные показатели работы </vt:lpstr>
      <vt:lpstr>Формулы определения основных относительных показателей библиотечной работы </vt:lpstr>
      <vt:lpstr>Формулы определения основных относительных показателей библиотечной работы </vt:lpstr>
      <vt:lpstr>Оценка эффективности деятельности библиотеки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Показатели эффективности и качества деятельности библиотеки образовательной организации</dc:title>
  <dc:creator>User</dc:creator>
  <cp:lastModifiedBy>User</cp:lastModifiedBy>
  <cp:revision>44</cp:revision>
  <cp:lastPrinted>2016-12-07T07:21:16Z</cp:lastPrinted>
  <dcterms:created xsi:type="dcterms:W3CDTF">2016-11-07T12:01:48Z</dcterms:created>
  <dcterms:modified xsi:type="dcterms:W3CDTF">2016-12-07T10:45:11Z</dcterms:modified>
</cp:coreProperties>
</file>