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8" r:id="rId6"/>
    <p:sldId id="260" r:id="rId7"/>
    <p:sldId id="261" r:id="rId8"/>
    <p:sldId id="262" r:id="rId9"/>
    <p:sldId id="263" r:id="rId10"/>
    <p:sldId id="266" r:id="rId11"/>
    <p:sldId id="267" r:id="rId12"/>
    <p:sldId id="264" r:id="rId13"/>
  </p:sldIdLst>
  <p:sldSz cx="9144000" cy="6858000" type="screen4x3"/>
  <p:notesSz cx="6761163" cy="99425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02BE4-075D-48FB-AAC9-41F92B46A6EC}" type="datetimeFigureOut">
              <a:rPr lang="ru-RU" smtClean="0"/>
              <a:t>07.12.2016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94984-6DD0-423B-A49E-50D3E54A00A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02BE4-075D-48FB-AAC9-41F92B46A6EC}" type="datetimeFigureOut">
              <a:rPr lang="ru-RU" smtClean="0"/>
              <a:t>07.12.2016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94984-6DD0-423B-A49E-50D3E54A00A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02BE4-075D-48FB-AAC9-41F92B46A6EC}" type="datetimeFigureOut">
              <a:rPr lang="ru-RU" smtClean="0"/>
              <a:t>07.12.2016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94984-6DD0-423B-A49E-50D3E54A00AD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02BE4-075D-48FB-AAC9-41F92B46A6EC}" type="datetimeFigureOut">
              <a:rPr lang="ru-RU" smtClean="0"/>
              <a:t>07.12.2016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94984-6DD0-423B-A49E-50D3E54A00AD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02BE4-075D-48FB-AAC9-41F92B46A6EC}" type="datetimeFigureOut">
              <a:rPr lang="ru-RU" smtClean="0"/>
              <a:t>07.12.2016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94984-6DD0-423B-A49E-50D3E54A00A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02BE4-075D-48FB-AAC9-41F92B46A6EC}" type="datetimeFigureOut">
              <a:rPr lang="ru-RU" smtClean="0"/>
              <a:t>07.12.2016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94984-6DD0-423B-A49E-50D3E54A00AD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02BE4-075D-48FB-AAC9-41F92B46A6EC}" type="datetimeFigureOut">
              <a:rPr lang="ru-RU" smtClean="0"/>
              <a:t>07.12.2016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94984-6DD0-423B-A49E-50D3E54A00A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02BE4-075D-48FB-AAC9-41F92B46A6EC}" type="datetimeFigureOut">
              <a:rPr lang="ru-RU" smtClean="0"/>
              <a:t>07.12.2016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94984-6DD0-423B-A49E-50D3E54A00A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02BE4-075D-48FB-AAC9-41F92B46A6EC}" type="datetimeFigureOut">
              <a:rPr lang="ru-RU" smtClean="0"/>
              <a:t>07.12.2016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94984-6DD0-423B-A49E-50D3E54A00A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02BE4-075D-48FB-AAC9-41F92B46A6EC}" type="datetimeFigureOut">
              <a:rPr lang="ru-RU" smtClean="0"/>
              <a:t>07.12.2016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94984-6DD0-423B-A49E-50D3E54A00AD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02BE4-075D-48FB-AAC9-41F92B46A6EC}" type="datetimeFigureOut">
              <a:rPr lang="ru-RU" smtClean="0"/>
              <a:t>07.12.2016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94984-6DD0-423B-A49E-50D3E54A00AD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1ED02BE4-075D-48FB-AAC9-41F92B46A6EC}" type="datetimeFigureOut">
              <a:rPr lang="ru-RU" smtClean="0"/>
              <a:t>07.12.2016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C5594984-6DD0-423B-A49E-50D3E54A00AD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548680"/>
            <a:ext cx="7918648" cy="2160240"/>
          </a:xfrm>
        </p:spPr>
        <p:txBody>
          <a:bodyPr>
            <a:normAutofit fontScale="90000"/>
          </a:bodyPr>
          <a:lstStyle/>
          <a:p>
            <a:r>
              <a:rPr lang="ru-RU" b="1" dirty="0">
                <a:solidFill>
                  <a:schemeClr val="tx1"/>
                </a:solidFill>
                <a:latin typeface="Times New Roman"/>
                <a:ea typeface="Times New Roman"/>
              </a:rPr>
              <a:t>Показатели эффективности и качества деятельности библиотеки образовательной организации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3568" y="2996952"/>
            <a:ext cx="7848872" cy="3384375"/>
          </a:xfrm>
        </p:spPr>
        <p:txBody>
          <a:bodyPr/>
          <a:lstStyle/>
          <a:p>
            <a:pPr algn="r"/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Библиотека «должна быть</a:t>
            </a:r>
          </a:p>
          <a:p>
            <a:pPr algn="r"/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не только хранилищем книг,</a:t>
            </a:r>
          </a:p>
          <a:p>
            <a:pPr algn="r"/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но и реальным информационным,</a:t>
            </a:r>
          </a:p>
          <a:p>
            <a:pPr algn="r"/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культурным и досуговым центром».</a:t>
            </a:r>
          </a:p>
          <a:p>
            <a:pPr algn="r"/>
            <a:r>
              <a:rPr lang="ru-RU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В.В.Путин</a:t>
            </a:r>
            <a:r>
              <a:rPr lang="ru-RU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Президент Российской Федерации</a:t>
            </a:r>
          </a:p>
          <a:p>
            <a:pPr algn="r"/>
            <a:r>
              <a:rPr lang="ru-RU" i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(</a:t>
            </a:r>
            <a:r>
              <a:rPr lang="ru-RU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из Послания Федеральному Собранию Российской Федерации </a:t>
            </a:r>
            <a:r>
              <a:rPr lang="ru-RU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ru-RU" i="1" dirty="0">
              <a:latin typeface="NewtonC-Italic"/>
            </a:endParaRPr>
          </a:p>
          <a:p>
            <a:pPr algn="l"/>
            <a:r>
              <a:rPr lang="ru-RU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  26 </a:t>
            </a:r>
            <a:r>
              <a:rPr lang="ru-RU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апреля 2007 года</a:t>
            </a:r>
          </a:p>
        </p:txBody>
      </p:sp>
    </p:spTree>
    <p:extLst>
      <p:ext uri="{BB962C8B-B14F-4D97-AF65-F5344CB8AC3E}">
        <p14:creationId xmlns:p14="http://schemas.microsoft.com/office/powerpoint/2010/main" val="3305479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95536" y="1484784"/>
            <a:ext cx="8424936" cy="5040560"/>
          </a:xfrm>
        </p:spPr>
        <p:txBody>
          <a:bodyPr>
            <a:noAutofit/>
          </a:bodyPr>
          <a:lstStyle/>
          <a:p>
            <a:pPr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ru-RU" b="1" dirty="0">
                <a:solidFill>
                  <a:schemeClr val="tx1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1. Читаемость (Ч) – интенсивность чтения – среднее число книг, выданных одному читателю в год. </a:t>
            </a:r>
            <a:endParaRPr lang="ru-RU" b="1" dirty="0">
              <a:solidFill>
                <a:schemeClr val="tx1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ru-RU" b="1" dirty="0">
                <a:solidFill>
                  <a:schemeClr val="tx1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Ч = В : А (где В – книговыдача за год А – число читателей за год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)</a:t>
            </a:r>
          </a:p>
          <a:p>
            <a:pPr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ru-RU" b="1" u="sng" dirty="0" smtClean="0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Средний показатель – 17-22</a:t>
            </a:r>
            <a:endParaRPr lang="ru-RU" b="1" u="sng" dirty="0">
              <a:solidFill>
                <a:schemeClr val="tx1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ru-RU" b="1" dirty="0">
                <a:solidFill>
                  <a:schemeClr val="tx1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 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2</a:t>
            </a:r>
            <a:r>
              <a:rPr lang="ru-RU" b="1" dirty="0">
                <a:solidFill>
                  <a:schemeClr val="tx1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. Посещаемость (Пос.) – активность посещения библиотеки, среднее количество посещений, приходящихся на одного читателя в год. </a:t>
            </a:r>
            <a:endParaRPr lang="ru-RU" b="1" dirty="0">
              <a:solidFill>
                <a:schemeClr val="tx1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ru-RU" b="1" dirty="0" err="1">
                <a:solidFill>
                  <a:schemeClr val="tx1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Пос</a:t>
            </a:r>
            <a:r>
              <a:rPr lang="ru-RU" b="1" dirty="0">
                <a:solidFill>
                  <a:schemeClr val="tx1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= П : А (где П – число посещений за год А – число читателей за год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)</a:t>
            </a:r>
          </a:p>
          <a:p>
            <a:pPr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ru-RU" b="1" u="sng" dirty="0" smtClean="0">
                <a:solidFill>
                  <a:schemeClr val="tx1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Идеальный </a:t>
            </a:r>
            <a:r>
              <a:rPr lang="ru-RU" b="1" u="sng" dirty="0">
                <a:solidFill>
                  <a:schemeClr val="tx1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показатель – </a:t>
            </a:r>
            <a:r>
              <a:rPr lang="ru-RU" b="1" u="sng" dirty="0" smtClean="0">
                <a:solidFill>
                  <a:schemeClr val="tx1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18</a:t>
            </a:r>
            <a:endParaRPr lang="ru-RU" b="1" u="sng" dirty="0">
              <a:solidFill>
                <a:schemeClr val="tx1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ru-RU" b="1" dirty="0">
                <a:solidFill>
                  <a:schemeClr val="tx1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 </a:t>
            </a:r>
            <a:endParaRPr lang="ru-RU" b="1" dirty="0">
              <a:solidFill>
                <a:schemeClr val="tx1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  <a:p>
            <a:endParaRPr lang="ru-RU" sz="1100" dirty="0">
              <a:solidFill>
                <a:schemeClr val="tx1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39552" y="338328"/>
            <a:ext cx="8147248" cy="1002440"/>
          </a:xfrm>
          <a:ln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 indent="450215">
              <a:lnSpc>
                <a:spcPct val="115000"/>
              </a:lnSpc>
              <a:spcAft>
                <a:spcPts val="0"/>
              </a:spcAft>
            </a:pPr>
            <a:r>
              <a:rPr lang="ru-RU" sz="2400" b="1" dirty="0">
                <a:solidFill>
                  <a:schemeClr val="tx1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Формулы определения основных относительных показателей библиотечной </a:t>
            </a:r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работы</a:t>
            </a:r>
            <a:r>
              <a:rPr lang="ru-RU" sz="2400" b="1" dirty="0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/>
            </a:r>
            <a:br>
              <a:rPr lang="ru-RU" sz="2400" b="1" dirty="0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</a:br>
            <a:endParaRPr lang="ru-RU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87082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95536" y="1556792"/>
            <a:ext cx="8424935" cy="4968552"/>
          </a:xfrm>
        </p:spPr>
        <p:txBody>
          <a:bodyPr>
            <a:noAutofit/>
          </a:bodyPr>
          <a:lstStyle/>
          <a:p>
            <a:pPr lvl="0" indent="0">
              <a:lnSpc>
                <a:spcPct val="115000"/>
              </a:lnSpc>
              <a:buClr>
                <a:srgbClr val="31B6FD"/>
              </a:buClr>
              <a:buNone/>
            </a:pPr>
            <a:r>
              <a:rPr lang="ru-RU" sz="1900" b="1" dirty="0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3. Обращаемость (Об) – степень использования фонда. Среднее число книговыдач, приходящихся на единицу фонда.</a:t>
            </a:r>
            <a:endParaRPr lang="ru-RU" sz="1900" b="1" dirty="0">
              <a:solidFill>
                <a:prstClr val="black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lvl="0" indent="0">
              <a:lnSpc>
                <a:spcPct val="115000"/>
              </a:lnSpc>
              <a:buClr>
                <a:srgbClr val="31B6FD"/>
              </a:buClr>
              <a:buNone/>
            </a:pPr>
            <a:r>
              <a:rPr lang="ru-RU" sz="1900" b="1" dirty="0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Об = В : Ф (где В – книговыдача за год Ф - количество книг, значащихся на конец года (фонд). </a:t>
            </a:r>
            <a:r>
              <a:rPr lang="ru-RU" sz="1900" b="1" dirty="0" smtClean="0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Характеризует </a:t>
            </a:r>
            <a:r>
              <a:rPr lang="ru-RU" sz="1900" b="1" dirty="0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степень использования книжного фонда. По данному показателю судят о соответствии книжного фонда интересам читателей</a:t>
            </a:r>
            <a:r>
              <a:rPr lang="ru-RU" sz="1900" b="1" dirty="0" smtClean="0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.</a:t>
            </a:r>
          </a:p>
          <a:p>
            <a:pPr lvl="0" indent="0">
              <a:lnSpc>
                <a:spcPct val="115000"/>
              </a:lnSpc>
              <a:buClr>
                <a:srgbClr val="31B6FD"/>
              </a:buClr>
              <a:buNone/>
            </a:pPr>
            <a:r>
              <a:rPr lang="ru-RU" sz="1900" b="1" u="sng" dirty="0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Средний показатель – 3 – </a:t>
            </a:r>
            <a:r>
              <a:rPr lang="ru-RU" sz="1900" b="1" u="sng" dirty="0" smtClean="0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1,4</a:t>
            </a:r>
            <a:endParaRPr lang="ru-RU" sz="1900" b="1" u="sng" dirty="0">
              <a:solidFill>
                <a:prstClr val="black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lvl="0" indent="0">
              <a:lnSpc>
                <a:spcPct val="115000"/>
              </a:lnSpc>
              <a:buClr>
                <a:srgbClr val="31B6FD"/>
              </a:buClr>
              <a:buNone/>
            </a:pPr>
            <a:r>
              <a:rPr lang="ru-RU" sz="1900" b="1" dirty="0" smtClean="0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4</a:t>
            </a:r>
            <a:r>
              <a:rPr lang="ru-RU" sz="1900" b="1" dirty="0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. </a:t>
            </a:r>
            <a:r>
              <a:rPr lang="ru-RU" sz="1900" b="1" dirty="0" err="1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Книгообеспеченность</a:t>
            </a:r>
            <a:r>
              <a:rPr lang="ru-RU" sz="1900" b="1" dirty="0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(К) – достаточность книжного фонда. Это среднее число книг, приходящихся на одного зарегистрированного читателя.</a:t>
            </a:r>
            <a:endParaRPr lang="ru-RU" sz="1900" b="1" dirty="0">
              <a:solidFill>
                <a:prstClr val="black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lvl="0" indent="0">
              <a:lnSpc>
                <a:spcPct val="115000"/>
              </a:lnSpc>
              <a:buClr>
                <a:srgbClr val="31B6FD"/>
              </a:buClr>
              <a:buNone/>
            </a:pPr>
            <a:r>
              <a:rPr lang="ru-RU" sz="1900" b="1" dirty="0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К = Ф : А (где Ф – фонд на конец года А – число читателей за год) </a:t>
            </a:r>
            <a:endParaRPr lang="ru-RU" sz="1900" b="1" dirty="0">
              <a:solidFill>
                <a:prstClr val="black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lvl="0" indent="0">
              <a:lnSpc>
                <a:spcPct val="115000"/>
              </a:lnSpc>
              <a:buClr>
                <a:srgbClr val="31B6FD"/>
              </a:buClr>
              <a:buNone/>
            </a:pPr>
            <a:r>
              <a:rPr lang="ru-RU" sz="1900" b="1" u="sng" dirty="0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В</a:t>
            </a:r>
            <a:r>
              <a:rPr lang="ru-RU" sz="1900" b="1" u="sng" dirty="0" smtClean="0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ru-RU" sz="1900" b="1" u="sng" dirty="0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идеале </a:t>
            </a:r>
            <a:r>
              <a:rPr lang="ru-RU" sz="1900" b="1" u="sng" dirty="0" err="1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книгообеспеченность</a:t>
            </a:r>
            <a:r>
              <a:rPr lang="ru-RU" sz="1900" b="1" u="sng" dirty="0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ru-RU" sz="1900" b="1" u="sng" dirty="0" smtClean="0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ru-RU" sz="1900" b="1" u="sng" dirty="0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8 – </a:t>
            </a:r>
            <a:r>
              <a:rPr lang="ru-RU" sz="1900" b="1" u="sng" dirty="0" smtClean="0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10 - 12 </a:t>
            </a:r>
            <a:r>
              <a:rPr lang="ru-RU" sz="1900" b="1" u="sng" dirty="0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книг основного фонда на одного читателя. </a:t>
            </a:r>
            <a:endParaRPr lang="ru-RU" sz="1900" b="1" u="sng" dirty="0">
              <a:solidFill>
                <a:prstClr val="black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  <a:p>
            <a:endParaRPr lang="ru-RU" sz="22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39552" y="338328"/>
            <a:ext cx="8147248" cy="1002440"/>
          </a:xfrm>
        </p:spPr>
        <p:txBody>
          <a:bodyPr>
            <a:noAutofit/>
          </a:bodyPr>
          <a:lstStyle/>
          <a:p>
            <a:r>
              <a:rPr lang="ru-RU" sz="2400" b="1" dirty="0">
                <a:solidFill>
                  <a:prstClr val="black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Формулы определения основных относительных показателей библиотечной работы</a:t>
            </a:r>
            <a:r>
              <a:rPr lang="ru-RU" sz="2400" b="1" dirty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/>
            </a:r>
            <a:br>
              <a:rPr lang="ru-RU" sz="2400" b="1" dirty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</a:b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174592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611561" y="2204864"/>
            <a:ext cx="7668840" cy="3921299"/>
          </a:xfrm>
        </p:spPr>
        <p:txBody>
          <a:bodyPr>
            <a:noAutofit/>
          </a:bodyPr>
          <a:lstStyle/>
          <a:p>
            <a:pPr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2800" b="1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У</a:t>
            </a:r>
            <a:r>
              <a:rPr lang="ru-RU" sz="2800" b="1" dirty="0" smtClean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чет </a:t>
            </a:r>
            <a:r>
              <a:rPr lang="ru-RU" sz="2800" b="1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мнений потребителей библиотечно-информационных </a:t>
            </a:r>
            <a:r>
              <a:rPr lang="ru-RU" sz="2800" b="1" dirty="0" smtClean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услуг:</a:t>
            </a:r>
          </a:p>
          <a:p>
            <a:pPr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2800" b="1" dirty="0" smtClean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 - проведение социологических исследований (мониторинга) по проблемам качества и уровня библиотечно-информационного обслуживания</a:t>
            </a:r>
          </a:p>
          <a:p>
            <a:pPr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2800" b="1" dirty="0" smtClean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- опросы </a:t>
            </a:r>
            <a:r>
              <a:rPr lang="ru-RU" sz="2800" b="1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и </a:t>
            </a:r>
            <a:r>
              <a:rPr lang="ru-RU" sz="2800" b="1" dirty="0" smtClean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др</a:t>
            </a:r>
            <a:r>
              <a:rPr lang="ru-RU" sz="2800" b="1" smtClean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. </a:t>
            </a:r>
            <a:endParaRPr lang="ru-RU" sz="2800" b="1" dirty="0" smtClean="0">
              <a:solidFill>
                <a:schemeClr val="tx1"/>
              </a:solidFill>
              <a:latin typeface="Times New Roman"/>
              <a:ea typeface="Times New Roman"/>
              <a:cs typeface="Times New Roman"/>
            </a:endParaRPr>
          </a:p>
          <a:p>
            <a:pPr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2800" b="1" dirty="0" smtClean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 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 smtClean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Оценка </a:t>
            </a:r>
            <a:r>
              <a:rPr lang="ru-RU" sz="2800" b="1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эффективности деятельности библиотеки</a:t>
            </a:r>
            <a:endParaRPr lang="ru-RU" sz="2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8653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23528" y="2996952"/>
            <a:ext cx="8424935" cy="36004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7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● концентрируют документальные источники образования на традиционных и</a:t>
            </a:r>
          </a:p>
          <a:p>
            <a:pPr marL="0" indent="0">
              <a:buNone/>
            </a:pPr>
            <a:r>
              <a:rPr lang="ru-RU" sz="17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электронных носителях, в том числе – на сетевых, предоставляют доступ к</a:t>
            </a:r>
          </a:p>
          <a:p>
            <a:pPr marL="0" indent="0">
              <a:buNone/>
            </a:pPr>
            <a:r>
              <a:rPr lang="ru-RU" sz="17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внутрибиблиотечным</a:t>
            </a:r>
            <a:r>
              <a:rPr lang="ru-RU" sz="17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и удаленным ресурсам образования;</a:t>
            </a:r>
          </a:p>
          <a:p>
            <a:pPr marL="0" indent="0">
              <a:buNone/>
            </a:pPr>
            <a:r>
              <a:rPr lang="ru-RU" sz="17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● приобщают школьников к чтению как основному виду познавательной </a:t>
            </a:r>
            <a:r>
              <a:rPr lang="ru-RU" sz="17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деятельности </a:t>
            </a:r>
            <a:r>
              <a:rPr lang="ru-RU" sz="17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 форме проведения досуга, содействуют сохранению и развитию </a:t>
            </a:r>
            <a:r>
              <a:rPr lang="ru-RU" sz="17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русского </a:t>
            </a:r>
            <a:r>
              <a:rPr lang="ru-RU" sz="17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языка, как национального достояния и средства межнационального общения;</a:t>
            </a:r>
          </a:p>
          <a:p>
            <a:pPr marL="0" indent="0">
              <a:buNone/>
            </a:pPr>
            <a:r>
              <a:rPr lang="ru-RU" sz="17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● </a:t>
            </a:r>
            <a:r>
              <a:rPr lang="ru-RU" sz="17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содействуют </a:t>
            </a:r>
            <a:r>
              <a:rPr lang="ru-RU" sz="17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получению навыков непрерывного самообразования школьников;</a:t>
            </a:r>
          </a:p>
          <a:p>
            <a:pPr marL="0" indent="0">
              <a:buNone/>
            </a:pPr>
            <a:r>
              <a:rPr lang="ru-RU" sz="17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● формируют информационную культуру личности, участвует в адаптации </a:t>
            </a:r>
            <a:r>
              <a:rPr lang="ru-RU" sz="17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школьников </a:t>
            </a:r>
            <a:r>
              <a:rPr lang="ru-RU" sz="17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 условиям жизни в современном обществе, ориентированном на </a:t>
            </a:r>
            <a:r>
              <a:rPr lang="ru-RU" sz="17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информации </a:t>
            </a:r>
            <a:r>
              <a:rPr lang="ru-RU" sz="17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 знаниях;</a:t>
            </a:r>
          </a:p>
          <a:p>
            <a:pPr marL="0" indent="0">
              <a:buNone/>
            </a:pPr>
            <a:r>
              <a:rPr lang="ru-RU" sz="17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● способствуют формированию ответственной гражданской позиции школьников.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79512" y="548680"/>
            <a:ext cx="8784976" cy="2232248"/>
          </a:xfrm>
        </p:spPr>
        <p:txBody>
          <a:bodyPr>
            <a:normAutofit fontScale="90000"/>
          </a:bodyPr>
          <a:lstStyle/>
          <a:p>
            <a:pPr algn="r"/>
            <a:r>
              <a:rPr lang="ru-RU" sz="2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МИССИЯ РОССИЙСКИХ ШКОЛЬНЫХ БИБЛИОТЕК</a:t>
            </a:r>
            <a:br>
              <a:rPr lang="ru-RU" sz="2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КАК НЕОТЪЕМЛЕМОЙ ЧАСТИ ОТЕЧЕСТВЕННОЙ СИСТЕМЫ</a:t>
            </a:r>
            <a:br>
              <a:rPr lang="ru-RU" sz="2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ОБРАЗОВАНИЯ</a:t>
            </a:r>
            <a:br>
              <a:rPr lang="ru-RU" sz="2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(из </a:t>
            </a: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МАНИФЕСТА</a:t>
            </a:r>
            <a:r>
              <a:rPr lang="ru-RU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школьных библиотек Российской </a:t>
            </a: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Федерации)</a:t>
            </a:r>
            <a:b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ПРОЕКТ</a:t>
            </a:r>
            <a:b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принят 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 I съезде школьных библиотекарей Российской Федерации</a:t>
            </a:r>
            <a:b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1—4 июля 2007</a:t>
            </a:r>
            <a:b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Пушкинские горы</a:t>
            </a:r>
            <a:r>
              <a:rPr lang="ru-RU" sz="2000" dirty="0">
                <a:solidFill>
                  <a:schemeClr val="tx1"/>
                </a:solidFill>
                <a:latin typeface="NewtonC"/>
              </a:rPr>
              <a:t/>
            </a:r>
            <a:br>
              <a:rPr lang="ru-RU" sz="2000" dirty="0">
                <a:solidFill>
                  <a:schemeClr val="tx1"/>
                </a:solidFill>
                <a:latin typeface="NewtonC"/>
              </a:rPr>
            </a:br>
            <a:endParaRPr lang="ru-RU" sz="2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7308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23528" y="2060848"/>
            <a:ext cx="8352928" cy="4392488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● реализация информационного обеспечения образовательного процесса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школе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содействие осуществлению непрерывного образования учащихся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 учителей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0" indent="0">
              <a:buNone/>
            </a:pP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● содействие развитию творческих способностей школьников,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формированию духовно 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богатой,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нравственно здоровой 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личности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0" indent="0">
              <a:buNone/>
            </a:pP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● организация библиотечного обслуживания всех членов школьного сообщества независимо от возраста, расы, пола, вероисповедания, национальности, языка, 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профессионального или общественного положения;</a:t>
            </a:r>
          </a:p>
          <a:p>
            <a:pPr marL="0" indent="0">
              <a:buNone/>
            </a:pP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● обеспечение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ориентации и организация доступа к местным, региональным, национальным или 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глобальным информационным ресурсам;</a:t>
            </a:r>
          </a:p>
          <a:p>
            <a:pPr marL="0" indent="0">
              <a:buNone/>
            </a:pP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● организация информационной подготовки школьников, включая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обучение навыкам 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поиска, извлечении, критического анализа и самостоятельного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использования 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информации для удовлетворения многообразных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информационных потребностей           (приобретение 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знаний, досуг и т. п.);</a:t>
            </a:r>
          </a:p>
          <a:p>
            <a:pPr marL="0" indent="0">
              <a:buNone/>
            </a:pP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● интеграция усилий педагогического коллектива и родительского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сообщества в области приобщения 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 чтению и руководства чтением школьников,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воспитание 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 закрепление у школьников потребности и привычки к чтению</a:t>
            </a:r>
            <a:r>
              <a:rPr lang="ru-RU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учебе и 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пользованию библиотеками на протяжении всей жизни.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23528" y="548680"/>
            <a:ext cx="8363272" cy="1296144"/>
          </a:xfrm>
        </p:spPr>
        <p:txBody>
          <a:bodyPr>
            <a:normAutofit/>
          </a:bodyPr>
          <a:lstStyle/>
          <a:p>
            <a:r>
              <a:rPr lang="ru-RU" sz="3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ЦЕЛИ ШКОЛЬНОЙ </a:t>
            </a:r>
            <a:r>
              <a:rPr lang="ru-RU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БИБЛИОТЕКИ</a:t>
            </a:r>
            <a:endParaRPr lang="ru-RU" sz="3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3593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611560" y="1556792"/>
            <a:ext cx="8136903" cy="4896544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● формирование фондов;</a:t>
            </a:r>
          </a:p>
          <a:p>
            <a:pPr marL="0" indent="0">
              <a:buNone/>
            </a:pP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● оказание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библиотечно-информационных 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услуг и услуг дополнительного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образования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0" indent="0">
              <a:buNone/>
            </a:pP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● организация взаимодействия с педагогическим коллективом по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формированию 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информационной грамотности, информационного мировоззрения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 информационной 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культуры школьников как обязательного условия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обучения 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течение всей жизни;</a:t>
            </a:r>
          </a:p>
          <a:p>
            <a:pPr marL="0" indent="0">
              <a:buNone/>
            </a:pP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● содействие в реализации Национальной программы поддержки и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развития чтения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организация в различных формах пропаганды книги и чтения, в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том числе 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основанных на использовании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информационно-коммуникационных технологий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координация деятельности с широким кругом социальных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партнеров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в первую очередь, с детскими библиотеками, приобщение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родительской 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общественности к ценностям семейного чтения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ЗАДАЧИ ШКОЛЬНОЙ </a:t>
            </a:r>
            <a:r>
              <a:rPr lang="ru-RU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БИБЛИОТЕКИ</a:t>
            </a:r>
            <a:r>
              <a:rPr lang="ru-RU" b="1" dirty="0">
                <a:latin typeface="NewtonC-Bold"/>
              </a:rPr>
              <a:t/>
            </a:r>
            <a:br>
              <a:rPr lang="ru-RU" b="1" dirty="0">
                <a:latin typeface="NewtonC-Bold"/>
              </a:rPr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58233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23528" y="1988840"/>
            <a:ext cx="8424936" cy="4536504"/>
          </a:xfrm>
        </p:spPr>
        <p:txBody>
          <a:bodyPr>
            <a:noAutofit/>
          </a:bodyPr>
          <a:lstStyle/>
          <a:p>
            <a:pPr indent="0">
              <a:buNone/>
            </a:pP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- определение </a:t>
            </a:r>
            <a:r>
              <a:rPr lang="ru-RU" sz="2000" b="1" dirty="0">
                <a:solidFill>
                  <a:schemeClr val="tx1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миссии библиотеки и основной группы пользователей; </a:t>
            </a:r>
            <a:endParaRPr lang="ru-RU" sz="2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0">
              <a:buNone/>
            </a:pP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- выявление </a:t>
            </a:r>
            <a:r>
              <a:rPr lang="ru-RU" sz="2000" b="1" dirty="0">
                <a:solidFill>
                  <a:schemeClr val="tx1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существующих и предполагаемых потребностей пользователей; </a:t>
            </a:r>
            <a:endParaRPr lang="ru-RU" sz="2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0">
              <a:buNone/>
            </a:pP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- установление </a:t>
            </a:r>
            <a:r>
              <a:rPr lang="ru-RU" sz="2000" b="1" dirty="0">
                <a:solidFill>
                  <a:schemeClr val="tx1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долгосрочных целей и краткосрочных задач; </a:t>
            </a:r>
            <a:endParaRPr lang="ru-RU" sz="2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0">
              <a:buNone/>
            </a:pP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- создание </a:t>
            </a:r>
            <a:r>
              <a:rPr lang="ru-RU" sz="2000" b="1" dirty="0">
                <a:solidFill>
                  <a:schemeClr val="tx1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адекватных потребностям услуг;</a:t>
            </a:r>
            <a:endParaRPr lang="ru-RU" sz="2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0">
              <a:buNone/>
            </a:pP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- предоставление </a:t>
            </a:r>
            <a:r>
              <a:rPr lang="ru-RU" sz="2000" b="1" dirty="0">
                <a:solidFill>
                  <a:schemeClr val="tx1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этих услуг на максимально возможном высоком уровне; </a:t>
            </a:r>
            <a:endParaRPr lang="ru-RU" sz="2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0">
              <a:buNone/>
            </a:pP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- измерение </a:t>
            </a:r>
            <a:r>
              <a:rPr lang="ru-RU" sz="2000" b="1" dirty="0">
                <a:solidFill>
                  <a:schemeClr val="tx1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эффективности работы и ее сопоставление с поставленными целями; </a:t>
            </a:r>
            <a:endParaRPr lang="ru-RU" sz="2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0">
              <a:buNone/>
            </a:pP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- создание </a:t>
            </a:r>
            <a:r>
              <a:rPr lang="ru-RU" sz="2000" b="1" dirty="0">
                <a:solidFill>
                  <a:schemeClr val="tx1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условий для постоянного повышения эффективности работы; </a:t>
            </a:r>
            <a:endParaRPr lang="ru-RU" sz="2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0">
              <a:buNone/>
            </a:pP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- создание </a:t>
            </a:r>
            <a:r>
              <a:rPr lang="ru-RU" sz="2000" b="1" dirty="0">
                <a:solidFill>
                  <a:schemeClr val="tx1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атмосферы внимания к потребностям и запросам пользователя и обеспечение высокого качества обслуживания. </a:t>
            </a:r>
            <a:endParaRPr lang="ru-RU" sz="2000" b="1" dirty="0"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51520" y="260648"/>
            <a:ext cx="8640960" cy="1512168"/>
          </a:xfrm>
        </p:spPr>
        <p:txBody>
          <a:bodyPr>
            <a:noAutofit/>
          </a:bodyPr>
          <a:lstStyle/>
          <a:p>
            <a:pPr marL="274320" lvl="0" indent="450215">
              <a:spcBef>
                <a:spcPct val="20000"/>
              </a:spcBef>
            </a:pPr>
            <a:r>
              <a:rPr lang="ru-RU" sz="3600" b="1" dirty="0" smtClean="0">
                <a:solidFill>
                  <a:srgbClr val="073E87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/>
            </a:r>
            <a:br>
              <a:rPr lang="ru-RU" sz="3600" b="1" dirty="0" smtClean="0">
                <a:solidFill>
                  <a:srgbClr val="073E87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</a:br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Содержание </a:t>
            </a:r>
            <a:r>
              <a:rPr lang="ru-RU" sz="2400" b="1" dirty="0">
                <a:solidFill>
                  <a:schemeClr val="tx1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работ по управлению </a:t>
            </a:r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качеством</a:t>
            </a:r>
            <a:r>
              <a:rPr lang="ru-RU" sz="2400" b="1" dirty="0">
                <a:solidFill>
                  <a:schemeClr val="tx1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/>
            </a:r>
            <a:b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</a:br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(определено </a:t>
            </a:r>
            <a:r>
              <a:rPr lang="ru-RU" sz="2400" b="1" dirty="0" smtClean="0">
                <a:solidFill>
                  <a:schemeClr val="tx1"/>
                </a:solidFill>
                <a:latin typeface="Times New Roman"/>
                <a:ea typeface="Times New Roman"/>
                <a:cs typeface="+mn-cs"/>
              </a:rPr>
              <a:t>в </a:t>
            </a:r>
            <a:r>
              <a:rPr lang="ru-RU" sz="2400" b="1" dirty="0">
                <a:solidFill>
                  <a:schemeClr val="tx1"/>
                </a:solidFill>
                <a:latin typeface="Times New Roman"/>
                <a:ea typeface="Times New Roman"/>
                <a:cs typeface="+mn-cs"/>
              </a:rPr>
              <a:t>разработанном ИФЛА Международном руководстве по измерению эффективности работы </a:t>
            </a:r>
            <a:r>
              <a:rPr lang="ru-RU" sz="2400" b="1" dirty="0" smtClean="0">
                <a:solidFill>
                  <a:schemeClr val="tx1"/>
                </a:solidFill>
                <a:latin typeface="Times New Roman"/>
                <a:ea typeface="Times New Roman"/>
                <a:cs typeface="+mn-cs"/>
              </a:rPr>
              <a:t>библиотек):</a:t>
            </a:r>
            <a:r>
              <a:rPr lang="ru-RU" sz="2400" b="1" dirty="0">
                <a:solidFill>
                  <a:schemeClr val="tx1"/>
                </a:solidFill>
                <a:latin typeface="Times New Roman"/>
                <a:ea typeface="Times New Roman"/>
                <a:cs typeface="+mn-cs"/>
              </a:rPr>
              <a:t/>
            </a:r>
            <a:br>
              <a:rPr lang="ru-RU" sz="2400" b="1" dirty="0">
                <a:solidFill>
                  <a:schemeClr val="tx1"/>
                </a:solidFill>
                <a:latin typeface="Times New Roman"/>
                <a:ea typeface="Times New Roman"/>
                <a:cs typeface="+mn-cs"/>
              </a:rPr>
            </a:br>
            <a:r>
              <a:rPr lang="ru-RU" sz="2400" b="1" dirty="0">
                <a:solidFill>
                  <a:srgbClr val="073E87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/>
            </a:r>
            <a:br>
              <a:rPr lang="ru-RU" sz="2400" b="1" dirty="0">
                <a:solidFill>
                  <a:srgbClr val="073E87"/>
                </a:solidFill>
                <a:latin typeface="Times New Roman" pitchFamily="18" charset="0"/>
                <a:ea typeface="+mn-ea"/>
                <a:cs typeface="Times New Roman" pitchFamily="18" charset="0"/>
              </a:rPr>
            </a:br>
            <a:r>
              <a:rPr lang="ru-RU" sz="2400" b="1" dirty="0" smtClean="0">
                <a:solidFill>
                  <a:srgbClr val="073E87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  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70293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23528" y="2348880"/>
            <a:ext cx="8352927" cy="4248472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sz="3200" b="1" dirty="0" smtClean="0">
                <a:solidFill>
                  <a:schemeClr val="tx1"/>
                </a:solidFill>
                <a:latin typeface="Times New Roman"/>
                <a:ea typeface="Times New Roman"/>
              </a:rPr>
              <a:t>Эффективность</a:t>
            </a:r>
            <a:r>
              <a:rPr lang="ru-RU" sz="3200" dirty="0" smtClean="0">
                <a:solidFill>
                  <a:schemeClr val="tx1"/>
                </a:solidFill>
                <a:latin typeface="Times New Roman"/>
                <a:ea typeface="Times New Roman"/>
              </a:rPr>
              <a:t> – это уровень </a:t>
            </a:r>
            <a:r>
              <a:rPr lang="ru-RU" sz="3200" dirty="0">
                <a:solidFill>
                  <a:schemeClr val="tx1"/>
                </a:solidFill>
                <a:latin typeface="Times New Roman"/>
                <a:ea typeface="Times New Roman"/>
              </a:rPr>
              <a:t>достижения библиотекой целей ее </a:t>
            </a:r>
            <a:r>
              <a:rPr lang="ru-RU" sz="3200" dirty="0" smtClean="0">
                <a:solidFill>
                  <a:schemeClr val="tx1"/>
                </a:solidFill>
                <a:latin typeface="Times New Roman"/>
                <a:ea typeface="Times New Roman"/>
              </a:rPr>
              <a:t>функционирования (индикатор </a:t>
            </a:r>
            <a:r>
              <a:rPr lang="ru-RU" sz="3200" dirty="0">
                <a:solidFill>
                  <a:schemeClr val="tx1"/>
                </a:solidFill>
                <a:latin typeface="Times New Roman"/>
                <a:ea typeface="Times New Roman"/>
              </a:rPr>
              <a:t>эффективности работы – количественный показатель, используемый для оценки и сравнения эффективности библиотеки в выполнении ею поставленных </a:t>
            </a:r>
            <a:r>
              <a:rPr lang="ru-RU" sz="3200" dirty="0" smtClean="0">
                <a:solidFill>
                  <a:schemeClr val="tx1"/>
                </a:solidFill>
                <a:latin typeface="Times New Roman"/>
                <a:ea typeface="Times New Roman"/>
              </a:rPr>
              <a:t>задач).</a:t>
            </a:r>
          </a:p>
          <a:p>
            <a:pPr marL="0" indent="0">
              <a:buNone/>
            </a:pPr>
            <a:r>
              <a:rPr lang="ru-RU" sz="3200" b="1" dirty="0">
                <a:solidFill>
                  <a:schemeClr val="tx1"/>
                </a:solidFill>
                <a:latin typeface="Times New Roman"/>
                <a:ea typeface="Times New Roman"/>
              </a:rPr>
              <a:t>К</a:t>
            </a:r>
            <a:r>
              <a:rPr lang="ru-RU" sz="3200" b="1" dirty="0" smtClean="0">
                <a:solidFill>
                  <a:schemeClr val="tx1"/>
                </a:solidFill>
                <a:latin typeface="Times New Roman"/>
                <a:ea typeface="Times New Roman"/>
              </a:rPr>
              <a:t>ачество </a:t>
            </a:r>
            <a:r>
              <a:rPr lang="ru-RU" sz="3200" dirty="0">
                <a:solidFill>
                  <a:schemeClr val="tx1"/>
                </a:solidFill>
                <a:latin typeface="Times New Roman"/>
                <a:ea typeface="Times New Roman"/>
              </a:rPr>
              <a:t>– </a:t>
            </a:r>
            <a:r>
              <a:rPr lang="ru-RU" sz="3200" dirty="0" smtClean="0">
                <a:solidFill>
                  <a:schemeClr val="tx1"/>
                </a:solidFill>
                <a:latin typeface="Times New Roman"/>
                <a:ea typeface="Times New Roman"/>
              </a:rPr>
              <a:t>это составляющее </a:t>
            </a:r>
            <a:r>
              <a:rPr lang="ru-RU" sz="3200" dirty="0">
                <a:solidFill>
                  <a:schemeClr val="tx1"/>
                </a:solidFill>
                <a:latin typeface="Times New Roman"/>
                <a:ea typeface="Times New Roman"/>
              </a:rPr>
              <a:t>эффективности, характеризующая степень удовлетворения запросов пользователей и комфортность обслуживания. </a:t>
            </a:r>
            <a:endParaRPr lang="ru-RU" sz="3200" dirty="0">
              <a:solidFill>
                <a:schemeClr val="tx1"/>
              </a:solidFill>
              <a:latin typeface="NewtonC"/>
              <a:cs typeface="Traditional Arabic" pitchFamily="18" charset="-78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19256" cy="1728192"/>
          </a:xfrm>
        </p:spPr>
        <p:txBody>
          <a:bodyPr>
            <a:noAutofit/>
          </a:bodyPr>
          <a:lstStyle/>
          <a:p>
            <a:r>
              <a:rPr lang="ru-RU" sz="3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ОЦЕНКА ЭФФЕКТИВНОСТИ </a:t>
            </a:r>
            <a:r>
              <a:rPr lang="ru-RU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 КАЧЕСТВА ДЕЯТЕЛЬНОСТИ</a:t>
            </a:r>
            <a:r>
              <a:rPr lang="ru-RU" sz="3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ШКОЛЬНОЙ БИБЛИОТЕКИ</a:t>
            </a:r>
            <a:endParaRPr lang="ru-RU" sz="3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5219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755577" y="2276872"/>
            <a:ext cx="7524824" cy="3849291"/>
          </a:xfrm>
        </p:spPr>
        <p:txBody>
          <a:bodyPr>
            <a:normAutofit fontScale="92500" lnSpcReduction="20000"/>
          </a:bodyPr>
          <a:lstStyle/>
          <a:p>
            <a:pPr indent="0">
              <a:buNone/>
            </a:pPr>
            <a:r>
              <a:rPr lang="ru-RU" sz="3000" b="1" dirty="0" smtClean="0">
                <a:solidFill>
                  <a:schemeClr val="tx1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- библиотечные </a:t>
            </a:r>
            <a:r>
              <a:rPr lang="ru-RU" sz="3000" b="1" dirty="0">
                <a:solidFill>
                  <a:schemeClr val="tx1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технологии</a:t>
            </a:r>
            <a:r>
              <a:rPr lang="ru-RU" sz="3000" dirty="0">
                <a:solidFill>
                  <a:schemeClr val="tx1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(ресурсы, процессы, продукты и услуги</a:t>
            </a:r>
            <a:r>
              <a:rPr lang="ru-RU" sz="3000" dirty="0" smtClean="0">
                <a:solidFill>
                  <a:schemeClr val="tx1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)</a:t>
            </a:r>
          </a:p>
          <a:p>
            <a:pPr indent="0">
              <a:buNone/>
            </a:pPr>
            <a:r>
              <a:rPr lang="ru-RU" sz="3000" dirty="0" smtClean="0">
                <a:solidFill>
                  <a:schemeClr val="tx1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- </a:t>
            </a:r>
            <a:r>
              <a:rPr lang="ru-RU" sz="3000" b="1" dirty="0" smtClean="0">
                <a:solidFill>
                  <a:schemeClr val="tx1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библиотечное обслуживание </a:t>
            </a:r>
            <a:r>
              <a:rPr lang="ru-RU" sz="3000" dirty="0" smtClean="0">
                <a:solidFill>
                  <a:schemeClr val="tx1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(полнота, оперативность, точная удовлетворения запросов, культура обслуживания)</a:t>
            </a:r>
          </a:p>
          <a:p>
            <a:pPr indent="0">
              <a:buNone/>
            </a:pPr>
            <a:r>
              <a:rPr lang="ru-RU" sz="3000" dirty="0" smtClean="0">
                <a:solidFill>
                  <a:schemeClr val="tx1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- </a:t>
            </a:r>
            <a:r>
              <a:rPr lang="ru-RU" sz="3000" b="1" dirty="0" smtClean="0">
                <a:solidFill>
                  <a:schemeClr val="tx1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библиотечная </a:t>
            </a:r>
            <a:r>
              <a:rPr lang="ru-RU" sz="3000" b="1" dirty="0">
                <a:solidFill>
                  <a:schemeClr val="tx1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деятельность в целом </a:t>
            </a:r>
            <a:r>
              <a:rPr lang="ru-RU" sz="3000" dirty="0">
                <a:solidFill>
                  <a:schemeClr val="tx1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(</a:t>
            </a:r>
            <a:r>
              <a:rPr lang="ru-RU" sz="3000" dirty="0" err="1">
                <a:solidFill>
                  <a:schemeClr val="tx1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книгообеспеченность</a:t>
            </a:r>
            <a:r>
              <a:rPr lang="ru-RU" sz="3000" dirty="0">
                <a:solidFill>
                  <a:schemeClr val="tx1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, обращаемость фонда, читаемость, обращаемость и др.). </a:t>
            </a:r>
            <a:endParaRPr lang="ru-RU" sz="3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3000" b="1" dirty="0">
                <a:solidFill>
                  <a:schemeClr val="tx1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 </a:t>
            </a:r>
            <a:endParaRPr lang="ru-RU" sz="3000" dirty="0">
              <a:solidFill>
                <a:schemeClr val="tx1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11560" y="692696"/>
            <a:ext cx="8075240" cy="1008112"/>
          </a:xfrm>
        </p:spPr>
        <p:txBody>
          <a:bodyPr>
            <a:normAutofit/>
          </a:bodyPr>
          <a:lstStyle/>
          <a:p>
            <a:r>
              <a:rPr lang="ru-RU" sz="3600" b="1" dirty="0" smtClean="0">
                <a:solidFill>
                  <a:schemeClr val="tx1"/>
                </a:solidFill>
                <a:latin typeface="Times New Roman"/>
                <a:ea typeface="Times New Roman"/>
                <a:cs typeface="+mn-cs"/>
              </a:rPr>
              <a:t>Объекты оценки</a:t>
            </a:r>
            <a:endParaRPr lang="ru-RU" sz="36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79129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539551" y="2204864"/>
            <a:ext cx="8136905" cy="4320480"/>
          </a:xfrm>
        </p:spPr>
        <p:txBody>
          <a:bodyPr>
            <a:normAutofit/>
          </a:bodyPr>
          <a:lstStyle/>
          <a:p>
            <a:pPr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1900" b="1" dirty="0" smtClean="0">
                <a:solidFill>
                  <a:schemeClr val="tx1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1</a:t>
            </a:r>
            <a:r>
              <a:rPr lang="ru-RU" sz="1900" b="1" dirty="0">
                <a:solidFill>
                  <a:schemeClr val="tx1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. </a:t>
            </a:r>
            <a:r>
              <a:rPr lang="ru-RU" sz="1900" b="1" dirty="0" smtClean="0">
                <a:solidFill>
                  <a:schemeClr val="tx1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Количество </a:t>
            </a:r>
            <a:r>
              <a:rPr lang="ru-RU" sz="1900" b="1" dirty="0">
                <a:solidFill>
                  <a:schemeClr val="tx1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пользователей библиотек (чел.) и изменение их численности по сравнению с прошлым годом </a:t>
            </a:r>
            <a:r>
              <a:rPr lang="ru-RU" sz="1900" b="1" dirty="0" smtClean="0">
                <a:solidFill>
                  <a:schemeClr val="tx1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(%) </a:t>
            </a:r>
            <a:endParaRPr lang="ru-RU" sz="1900" b="1" dirty="0">
              <a:solidFill>
                <a:schemeClr val="tx1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1900" b="1" dirty="0">
                <a:solidFill>
                  <a:schemeClr val="tx1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2. </a:t>
            </a:r>
            <a:r>
              <a:rPr lang="ru-RU" sz="1900" b="1" dirty="0" smtClean="0">
                <a:solidFill>
                  <a:schemeClr val="tx1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Количество </a:t>
            </a:r>
            <a:r>
              <a:rPr lang="ru-RU" sz="1900" b="1" dirty="0">
                <a:solidFill>
                  <a:schemeClr val="tx1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книговыдач (экз.) и изменение их численности по сравнению с прошлым годом </a:t>
            </a:r>
            <a:r>
              <a:rPr lang="ru-RU" sz="1900" b="1" dirty="0" smtClean="0">
                <a:solidFill>
                  <a:schemeClr val="tx1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(%) </a:t>
            </a:r>
            <a:endParaRPr lang="ru-RU" sz="1900" b="1" dirty="0">
              <a:solidFill>
                <a:schemeClr val="tx1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1900" b="1" dirty="0">
                <a:solidFill>
                  <a:schemeClr val="tx1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3. </a:t>
            </a:r>
            <a:r>
              <a:rPr lang="ru-RU" sz="1900" b="1" dirty="0" smtClean="0">
                <a:solidFill>
                  <a:schemeClr val="tx1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Количество </a:t>
            </a:r>
            <a:r>
              <a:rPr lang="ru-RU" sz="1900" b="1" dirty="0">
                <a:solidFill>
                  <a:schemeClr val="tx1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посещений (чел.) и изменение их численности по сравнению с прошлым годом </a:t>
            </a:r>
            <a:r>
              <a:rPr lang="ru-RU" sz="1900" b="1" dirty="0" smtClean="0">
                <a:solidFill>
                  <a:schemeClr val="tx1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(%) </a:t>
            </a:r>
            <a:endParaRPr lang="ru-RU" sz="1900" b="1" dirty="0">
              <a:solidFill>
                <a:schemeClr val="tx1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1900" b="1" dirty="0">
                <a:solidFill>
                  <a:schemeClr val="tx1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4. </a:t>
            </a:r>
            <a:r>
              <a:rPr lang="ru-RU" sz="1900" b="1" dirty="0" smtClean="0">
                <a:solidFill>
                  <a:schemeClr val="tx1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Охват услугами </a:t>
            </a:r>
            <a:r>
              <a:rPr lang="ru-RU" sz="1900" b="1" dirty="0">
                <a:solidFill>
                  <a:schemeClr val="tx1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библиотек (% посетителей библиотек от общей </a:t>
            </a:r>
            <a:r>
              <a:rPr lang="ru-RU" sz="1900" b="1" dirty="0" smtClean="0">
                <a:solidFill>
                  <a:schemeClr val="tx1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численности)</a:t>
            </a:r>
            <a:endParaRPr lang="ru-RU" sz="1900" b="1" dirty="0">
              <a:solidFill>
                <a:schemeClr val="tx1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1900" b="1" dirty="0">
                <a:solidFill>
                  <a:schemeClr val="tx1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5. </a:t>
            </a:r>
            <a:r>
              <a:rPr lang="ru-RU" sz="1900" b="1" dirty="0" smtClean="0">
                <a:solidFill>
                  <a:schemeClr val="tx1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Число </a:t>
            </a:r>
            <a:r>
              <a:rPr lang="ru-RU" sz="1900" b="1" dirty="0">
                <a:solidFill>
                  <a:schemeClr val="tx1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мероприятий, проведенных библиотекой за год (ед.) и их средняя </a:t>
            </a:r>
            <a:r>
              <a:rPr lang="ru-RU" sz="1900" b="1" dirty="0" smtClean="0">
                <a:solidFill>
                  <a:schemeClr val="tx1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посещаемость</a:t>
            </a:r>
            <a:endParaRPr lang="ru-RU" sz="1900" b="1" dirty="0">
              <a:solidFill>
                <a:schemeClr val="tx1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  <a:p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marL="274320" lvl="0" indent="450215">
              <a:lnSpc>
                <a:spcPct val="115000"/>
              </a:lnSpc>
              <a:spcBef>
                <a:spcPct val="20000"/>
              </a:spcBef>
            </a:pPr>
            <a:r>
              <a:rPr lang="ru-RU" sz="3200" b="1" dirty="0" smtClean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Измеряемые показатели </a:t>
            </a:r>
            <a:r>
              <a:rPr lang="ru-RU" sz="3200" b="1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социальной эффективности деятельности </a:t>
            </a:r>
            <a:r>
              <a:rPr lang="ru-RU" sz="3200" b="1" dirty="0" smtClean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rPr>
              <a:t>библиотек </a:t>
            </a:r>
            <a:endParaRPr lang="ru-RU" sz="3200" b="1" dirty="0">
              <a:solidFill>
                <a:schemeClr val="tx1"/>
              </a:solidFill>
              <a:latin typeface="Calibri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884922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3200" b="1" dirty="0" smtClean="0">
                <a:solidFill>
                  <a:schemeClr val="tx1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Читаемость </a:t>
            </a:r>
            <a:endParaRPr lang="ru-RU" sz="3200" b="1" dirty="0">
              <a:solidFill>
                <a:schemeClr val="tx1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3200" b="1" dirty="0" smtClean="0">
                <a:solidFill>
                  <a:schemeClr val="tx1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Посещаемость</a:t>
            </a:r>
          </a:p>
          <a:p>
            <a:pPr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3200" b="1" dirty="0">
                <a:solidFill>
                  <a:schemeClr val="tx1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О</a:t>
            </a:r>
            <a:r>
              <a:rPr lang="ru-RU" sz="3200" b="1" dirty="0" smtClean="0">
                <a:solidFill>
                  <a:schemeClr val="tx1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бращаемость фонда</a:t>
            </a:r>
            <a:endParaRPr lang="ru-RU" sz="3200" b="1" dirty="0">
              <a:solidFill>
                <a:schemeClr val="tx1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ru-RU" sz="3200" b="1" dirty="0" err="1" smtClean="0">
                <a:solidFill>
                  <a:schemeClr val="tx1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Книгобеспеченность</a:t>
            </a:r>
            <a:r>
              <a:rPr lang="ru-RU" sz="3200" b="1" dirty="0" smtClean="0">
                <a:solidFill>
                  <a:schemeClr val="tx1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 </a:t>
            </a:r>
            <a:endParaRPr lang="ru-RU" sz="3200" b="1" dirty="0">
              <a:solidFill>
                <a:schemeClr val="tx1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indent="0" algn="just">
              <a:lnSpc>
                <a:spcPct val="115000"/>
              </a:lnSpc>
              <a:spcAft>
                <a:spcPts val="0"/>
              </a:spcAft>
              <a:buNone/>
            </a:pPr>
            <a:endParaRPr lang="ru-RU" sz="3200" b="1" dirty="0">
              <a:solidFill>
                <a:schemeClr val="tx1"/>
              </a:solidFill>
              <a:latin typeface="Calibri"/>
              <a:ea typeface="Calibri"/>
              <a:cs typeface="Times New Roman"/>
            </a:endParaRP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19256" cy="1368152"/>
          </a:xfrm>
        </p:spPr>
        <p:txBody>
          <a:bodyPr>
            <a:noAutofit/>
          </a:bodyPr>
          <a:lstStyle/>
          <a:p>
            <a:pPr marL="274320" lvl="0" indent="450215">
              <a:lnSpc>
                <a:spcPct val="115000"/>
              </a:lnSpc>
              <a:spcBef>
                <a:spcPct val="20000"/>
              </a:spcBef>
            </a:pPr>
            <a:r>
              <a:rPr lang="ru-RU" sz="3200" b="1" dirty="0" smtClean="0">
                <a:solidFill>
                  <a:schemeClr val="tx1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Основные показатели работы</a:t>
            </a:r>
            <a:r>
              <a:rPr lang="ru-RU" sz="3200" b="1" dirty="0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/>
            </a:r>
            <a:br>
              <a:rPr lang="ru-RU" sz="3200" b="1" dirty="0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</a:br>
            <a:endParaRPr lang="ru-RU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8401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613</TotalTime>
  <Words>872</Words>
  <Application>Microsoft Office PowerPoint</Application>
  <PresentationFormat>Экран (4:3)</PresentationFormat>
  <Paragraphs>76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Волна</vt:lpstr>
      <vt:lpstr>Показатели эффективности и качества деятельности библиотеки образовательной организации</vt:lpstr>
      <vt:lpstr>МИССИЯ РОССИЙСКИХ ШКОЛЬНЫХ БИБЛИОТЕК КАК НЕОТЪЕМЛЕМОЙ ЧАСТИ ОТЕЧЕСТВЕННОЙ СИСТЕМЫ ОБРАЗОВАНИЯ (из МАНИФЕСТА школьных библиотек Российской Федерации) ПРОЕКТ принят на I съезде школьных библиотекарей Российской Федерации 1—4 июля 2007 Пушкинские горы </vt:lpstr>
      <vt:lpstr>ЦЕЛИ ШКОЛЬНОЙ БИБЛИОТЕКИ</vt:lpstr>
      <vt:lpstr>ЗАДАЧИ ШКОЛЬНОЙ БИБЛИОТЕКИ </vt:lpstr>
      <vt:lpstr> Содержание работ по управлению качеством  (определено в разработанном ИФЛА Международном руководстве по измерению эффективности работы библиотек):     </vt:lpstr>
      <vt:lpstr>ОЦЕНКА ЭФФЕКТИВНОСТИ И КАЧЕСТВА ДЕЯТЕЛЬНОСТИ ШКОЛЬНОЙ БИБЛИОТЕКИ</vt:lpstr>
      <vt:lpstr>Объекты оценки</vt:lpstr>
      <vt:lpstr>Измеряемые показатели социальной эффективности деятельности библиотек </vt:lpstr>
      <vt:lpstr>Основные показатели работы </vt:lpstr>
      <vt:lpstr>Формулы определения основных относительных показателей библиотечной работы </vt:lpstr>
      <vt:lpstr>Формулы определения основных относительных показателей библиотечной работы </vt:lpstr>
      <vt:lpstr>Оценка эффективности деятельности библиотеки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Показатели эффективности и качества деятельности библиотеки образовательной организации</dc:title>
  <dc:creator>User</dc:creator>
  <cp:lastModifiedBy>User</cp:lastModifiedBy>
  <cp:revision>44</cp:revision>
  <cp:lastPrinted>2016-12-07T07:21:16Z</cp:lastPrinted>
  <dcterms:created xsi:type="dcterms:W3CDTF">2016-11-07T12:01:48Z</dcterms:created>
  <dcterms:modified xsi:type="dcterms:W3CDTF">2016-12-07T10:45:11Z</dcterms:modified>
</cp:coreProperties>
</file>